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</p:sldIdLst>
  <p:sldSz cy="6858000" cx="12192000"/>
  <p:notesSz cx="6858000" cy="9144000"/>
  <p:embeddedFontLst>
    <p:embeddedFont>
      <p:font typeface="Century Gothic"/>
      <p:regular r:id="rId26"/>
      <p:bold r:id="rId27"/>
      <p:italic r:id="rId28"/>
      <p:boldItalic r:id="rId29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r:id="rId30" roundtripDataSignature="AMtx7mhlB6wfUxVEkdVgKFn9HkchmyLsM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6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26" Type="http://schemas.openxmlformats.org/officeDocument/2006/relationships/font" Target="fonts/CenturyGothic-regular.fntdata"/><Relationship Id="rId25" Type="http://schemas.openxmlformats.org/officeDocument/2006/relationships/slide" Target="slides/slide21.xml"/><Relationship Id="rId28" Type="http://schemas.openxmlformats.org/officeDocument/2006/relationships/font" Target="fonts/CenturyGothic-italic.fntdata"/><Relationship Id="rId27" Type="http://schemas.openxmlformats.org/officeDocument/2006/relationships/font" Target="fonts/CenturyGothic-bold.fntdata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29" Type="http://schemas.openxmlformats.org/officeDocument/2006/relationships/font" Target="fonts/CenturyGothic-boldItalic.fntdata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0" Type="http://customschemas.google.com/relationships/presentationmetadata" Target="metadata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2" name="Google Shape;142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g2d0353b3b87_2_18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8" name="Google Shape;208;g2d0353b3b87_2_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2cf89857ea2_0_16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2cf89857ea2_0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2cf89857ea2_0_2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" name="Google Shape;224;g2cf89857ea2_0_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g2cf89857ea2_0_3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2" name="Google Shape;232;g2cf89857ea2_0_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g2cf89857ea2_0_4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0" name="Google Shape;240;g2cf89857ea2_0_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g2cf89857ea2_0_49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8" name="Google Shape;248;g2cf89857ea2_0_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g2cf89857ea2_0_57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6" name="Google Shape;256;g2cf89857ea2_0_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help fight the effects of gravity</a:t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g2cf89857ea2_0_67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5" name="Google Shape;265;g2cf89857ea2_0_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g2cf89857ea2_0_7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4" name="Google Shape;274;g2cf89857ea2_0_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g2cf89857ea2_0_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2" name="Google Shape;282;g2cf89857ea2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8" name="Google Shape;148;p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g26f3dd86a7a_0_1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0" name="Google Shape;290;g26f3dd86a7a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4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g2d0353b3b87_2_26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6" name="Google Shape;296;g2d0353b3b87_2_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26f83df865a_0_1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" name="Google Shape;154;g26f83df865a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26f3dd86a7a_1_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" name="Google Shape;160;g26f3dd86a7a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26f83df865a_0_29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" name="Google Shape;168;g26f83df865a_0_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2d0353b3b87_2_3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" name="Google Shape;177;g2d0353b3b87_2_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26f3dd86a7a_0_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" name="Google Shape;183;g26f3dd86a7a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g2d0353b3b87_2_8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1" name="Google Shape;191;g2d0353b3b87_2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26f3dd86a7a_0_21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" name="Google Shape;199;g26f3dd86a7a_0_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2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3-HD-BTM.png" id="13" name="Google Shape;13;p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4375150"/>
            <a:ext cx="12192000" cy="2482850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14;p4"/>
          <p:cNvSpPr txBox="1"/>
          <p:nvPr>
            <p:ph type="ctrTitle"/>
          </p:nvPr>
        </p:nvSpPr>
        <p:spPr>
          <a:xfrm>
            <a:off x="1371600" y="1803405"/>
            <a:ext cx="9448800" cy="1825096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entury Gothic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" name="Google Shape;15;p4"/>
          <p:cNvSpPr txBox="1"/>
          <p:nvPr>
            <p:ph idx="1" type="subTitle"/>
          </p:nvPr>
        </p:nvSpPr>
        <p:spPr>
          <a:xfrm>
            <a:off x="1371600" y="3632201"/>
            <a:ext cx="9448800" cy="685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16" name="Google Shape;16;p4"/>
          <p:cNvSpPr txBox="1"/>
          <p:nvPr>
            <p:ph idx="10" type="dt"/>
          </p:nvPr>
        </p:nvSpPr>
        <p:spPr>
          <a:xfrm>
            <a:off x="7909561" y="4314328"/>
            <a:ext cx="2910840" cy="37464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4"/>
          <p:cNvSpPr txBox="1"/>
          <p:nvPr>
            <p:ph idx="11" type="ftr"/>
          </p:nvPr>
        </p:nvSpPr>
        <p:spPr>
          <a:xfrm>
            <a:off x="1371600" y="4323845"/>
            <a:ext cx="6400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2" type="sldNum"/>
          </p:nvPr>
        </p:nvSpPr>
        <p:spPr>
          <a:xfrm>
            <a:off x="8077200" y="143086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anoramic Picture with Caption">
  <p:cSld name="Panoramic Picture with Caption"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3"/>
          <p:cNvSpPr txBox="1"/>
          <p:nvPr>
            <p:ph type="title"/>
          </p:nvPr>
        </p:nvSpPr>
        <p:spPr>
          <a:xfrm>
            <a:off x="685777" y="4697360"/>
            <a:ext cx="10822034" cy="81935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entury Gothic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13"/>
          <p:cNvSpPr/>
          <p:nvPr>
            <p:ph idx="2" type="pic"/>
          </p:nvPr>
        </p:nvSpPr>
        <p:spPr>
          <a:xfrm>
            <a:off x="681727" y="941439"/>
            <a:ext cx="10821840" cy="3478161"/>
          </a:xfrm>
          <a:prstGeom prst="rect">
            <a:avLst/>
          </a:prstGeom>
          <a:noFill/>
          <a:ln>
            <a:noFill/>
          </a:ln>
        </p:spPr>
      </p:sp>
      <p:sp>
        <p:nvSpPr>
          <p:cNvPr id="74" name="Google Shape;74;p13"/>
          <p:cNvSpPr txBox="1"/>
          <p:nvPr>
            <p:ph idx="1" type="body"/>
          </p:nvPr>
        </p:nvSpPr>
        <p:spPr>
          <a:xfrm>
            <a:off x="685800" y="5516715"/>
            <a:ext cx="10820400" cy="70196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75" name="Google Shape;75;p13"/>
          <p:cNvSpPr txBox="1"/>
          <p:nvPr>
            <p:ph idx="10" type="dt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13"/>
          <p:cNvSpPr txBox="1"/>
          <p:nvPr>
            <p:ph idx="11" type="ftr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" name="Google Shape;77;p13"/>
          <p:cNvSpPr txBox="1"/>
          <p:nvPr>
            <p:ph idx="12" type="sldNum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aption" showMasterSp="0">
  <p:cSld name="Title and Caption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3-HD-BTM.png" id="79" name="Google Shape;79;p1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4375150"/>
            <a:ext cx="12192000" cy="2482850"/>
          </a:xfrm>
          <a:prstGeom prst="rect">
            <a:avLst/>
          </a:prstGeom>
          <a:noFill/>
          <a:ln>
            <a:noFill/>
          </a:ln>
        </p:spPr>
      </p:pic>
      <p:sp>
        <p:nvSpPr>
          <p:cNvPr id="80" name="Google Shape;80;p14"/>
          <p:cNvSpPr txBox="1"/>
          <p:nvPr>
            <p:ph type="title"/>
          </p:nvPr>
        </p:nvSpPr>
        <p:spPr>
          <a:xfrm>
            <a:off x="685800" y="753532"/>
            <a:ext cx="10820400" cy="280246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entury Gothic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1" name="Google Shape;81;p14"/>
          <p:cNvSpPr txBox="1"/>
          <p:nvPr>
            <p:ph idx="1" type="body"/>
          </p:nvPr>
        </p:nvSpPr>
        <p:spPr>
          <a:xfrm>
            <a:off x="1024467" y="3649133"/>
            <a:ext cx="10130516" cy="99906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82" name="Google Shape;82;p14"/>
          <p:cNvSpPr txBox="1"/>
          <p:nvPr>
            <p:ph idx="10" type="dt"/>
          </p:nvPr>
        </p:nvSpPr>
        <p:spPr>
          <a:xfrm>
            <a:off x="7814452" y="381000"/>
            <a:ext cx="291084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" name="Google Shape;83;p14"/>
          <p:cNvSpPr txBox="1"/>
          <p:nvPr>
            <p:ph idx="11" type="ftr"/>
          </p:nvPr>
        </p:nvSpPr>
        <p:spPr>
          <a:xfrm>
            <a:off x="685800" y="379941"/>
            <a:ext cx="699149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4" name="Google Shape;84;p14"/>
          <p:cNvSpPr txBox="1"/>
          <p:nvPr>
            <p:ph idx="12" type="sldNum"/>
          </p:nvPr>
        </p:nvSpPr>
        <p:spPr>
          <a:xfrm>
            <a:off x="10862452" y="381000"/>
            <a:ext cx="643748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 with Caption" showMasterSp="0">
  <p:cSld name="Quote with Caption"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3-HD-BTM.png" id="86" name="Google Shape;86;p1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4375150"/>
            <a:ext cx="12192000" cy="2482850"/>
          </a:xfrm>
          <a:prstGeom prst="rect">
            <a:avLst/>
          </a:prstGeom>
          <a:noFill/>
          <a:ln>
            <a:noFill/>
          </a:ln>
        </p:spPr>
      </p:pic>
      <p:sp>
        <p:nvSpPr>
          <p:cNvPr id="87" name="Google Shape;87;p15"/>
          <p:cNvSpPr txBox="1"/>
          <p:nvPr>
            <p:ph type="title"/>
          </p:nvPr>
        </p:nvSpPr>
        <p:spPr>
          <a:xfrm>
            <a:off x="1024467" y="753533"/>
            <a:ext cx="10151533" cy="260449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entury Gothic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8" name="Google Shape;88;p15"/>
          <p:cNvSpPr txBox="1"/>
          <p:nvPr>
            <p:ph idx="1" type="body"/>
          </p:nvPr>
        </p:nvSpPr>
        <p:spPr>
          <a:xfrm>
            <a:off x="1303865" y="3365556"/>
            <a:ext cx="9592736" cy="44444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89" name="Google Shape;89;p15"/>
          <p:cNvSpPr txBox="1"/>
          <p:nvPr>
            <p:ph idx="2" type="body"/>
          </p:nvPr>
        </p:nvSpPr>
        <p:spPr>
          <a:xfrm>
            <a:off x="1024467" y="3959862"/>
            <a:ext cx="10151533" cy="67987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90" name="Google Shape;90;p15"/>
          <p:cNvSpPr txBox="1"/>
          <p:nvPr>
            <p:ph idx="10" type="dt"/>
          </p:nvPr>
        </p:nvSpPr>
        <p:spPr>
          <a:xfrm>
            <a:off x="7814452" y="381000"/>
            <a:ext cx="291084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1" name="Google Shape;91;p15"/>
          <p:cNvSpPr txBox="1"/>
          <p:nvPr>
            <p:ph idx="11" type="ftr"/>
          </p:nvPr>
        </p:nvSpPr>
        <p:spPr>
          <a:xfrm>
            <a:off x="685800" y="379941"/>
            <a:ext cx="699149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2" name="Google Shape;92;p15"/>
          <p:cNvSpPr txBox="1"/>
          <p:nvPr>
            <p:ph idx="12" type="sldNum"/>
          </p:nvPr>
        </p:nvSpPr>
        <p:spPr>
          <a:xfrm>
            <a:off x="10862452" y="381000"/>
            <a:ext cx="643748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93" name="Google Shape;93;p15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Century Gothic"/>
              <a:buNone/>
            </a:pPr>
            <a:r>
              <a:rPr b="0" i="0" lang="en-US" sz="80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“</a:t>
            </a:r>
            <a:endParaRPr/>
          </a:p>
        </p:txBody>
      </p:sp>
      <p:sp>
        <p:nvSpPr>
          <p:cNvPr id="94" name="Google Shape;94;p15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Century Gothic"/>
              <a:buNone/>
            </a:pPr>
            <a:r>
              <a:rPr b="0" i="0" lang="en-US" sz="80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”</a:t>
            </a: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ame Card" showMasterSp="0">
  <p:cSld name="Name Card"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3-HD-BTM.png" id="96" name="Google Shape;96;p1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4375150"/>
            <a:ext cx="12192000" cy="2482850"/>
          </a:xfrm>
          <a:prstGeom prst="rect">
            <a:avLst/>
          </a:prstGeom>
          <a:noFill/>
          <a:ln>
            <a:noFill/>
          </a:ln>
        </p:spPr>
      </p:pic>
      <p:sp>
        <p:nvSpPr>
          <p:cNvPr id="97" name="Google Shape;97;p16"/>
          <p:cNvSpPr txBox="1"/>
          <p:nvPr>
            <p:ph type="title"/>
          </p:nvPr>
        </p:nvSpPr>
        <p:spPr>
          <a:xfrm>
            <a:off x="1024495" y="1124701"/>
            <a:ext cx="10146186" cy="251183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entury Gothic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8" name="Google Shape;98;p16"/>
          <p:cNvSpPr txBox="1"/>
          <p:nvPr>
            <p:ph idx="1" type="body"/>
          </p:nvPr>
        </p:nvSpPr>
        <p:spPr>
          <a:xfrm>
            <a:off x="1024467" y="3648315"/>
            <a:ext cx="10144654" cy="99988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99" name="Google Shape;99;p16"/>
          <p:cNvSpPr txBox="1"/>
          <p:nvPr>
            <p:ph idx="10" type="dt"/>
          </p:nvPr>
        </p:nvSpPr>
        <p:spPr>
          <a:xfrm>
            <a:off x="7814452" y="378883"/>
            <a:ext cx="291084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0" name="Google Shape;100;p16"/>
          <p:cNvSpPr txBox="1"/>
          <p:nvPr>
            <p:ph idx="11" type="ftr"/>
          </p:nvPr>
        </p:nvSpPr>
        <p:spPr>
          <a:xfrm>
            <a:off x="685800" y="378883"/>
            <a:ext cx="699149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1" name="Google Shape;101;p16"/>
          <p:cNvSpPr txBox="1"/>
          <p:nvPr>
            <p:ph idx="12" type="sldNum"/>
          </p:nvPr>
        </p:nvSpPr>
        <p:spPr>
          <a:xfrm>
            <a:off x="10862452" y="381000"/>
            <a:ext cx="643748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 Column">
  <p:cSld name="3 Column"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7"/>
          <p:cNvSpPr txBox="1"/>
          <p:nvPr>
            <p:ph type="title"/>
          </p:nvPr>
        </p:nvSpPr>
        <p:spPr>
          <a:xfrm>
            <a:off x="2895600" y="761999"/>
            <a:ext cx="8610599" cy="130386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4" name="Google Shape;104;p17"/>
          <p:cNvSpPr txBox="1"/>
          <p:nvPr>
            <p:ph idx="1" type="body"/>
          </p:nvPr>
        </p:nvSpPr>
        <p:spPr>
          <a:xfrm>
            <a:off x="685800" y="2202080"/>
            <a:ext cx="3456432" cy="61732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0" sz="2400">
                <a:solidFill>
                  <a:schemeClr val="dk1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105" name="Google Shape;105;p17"/>
          <p:cNvSpPr txBox="1"/>
          <p:nvPr>
            <p:ph idx="2" type="body"/>
          </p:nvPr>
        </p:nvSpPr>
        <p:spPr>
          <a:xfrm>
            <a:off x="685799" y="2904565"/>
            <a:ext cx="3456432" cy="33141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106" name="Google Shape;106;p17"/>
          <p:cNvSpPr txBox="1"/>
          <p:nvPr>
            <p:ph idx="3" type="body"/>
          </p:nvPr>
        </p:nvSpPr>
        <p:spPr>
          <a:xfrm>
            <a:off x="4368800" y="2201333"/>
            <a:ext cx="3456432" cy="626534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0" sz="2400">
                <a:solidFill>
                  <a:schemeClr val="dk1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107" name="Google Shape;107;p17"/>
          <p:cNvSpPr txBox="1"/>
          <p:nvPr>
            <p:ph idx="4" type="body"/>
          </p:nvPr>
        </p:nvSpPr>
        <p:spPr>
          <a:xfrm>
            <a:off x="4366858" y="2904067"/>
            <a:ext cx="3456432" cy="331461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108" name="Google Shape;108;p17"/>
          <p:cNvSpPr txBox="1"/>
          <p:nvPr>
            <p:ph idx="5" type="body"/>
          </p:nvPr>
        </p:nvSpPr>
        <p:spPr>
          <a:xfrm>
            <a:off x="8051800" y="2192866"/>
            <a:ext cx="3456432" cy="626534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0" sz="2400">
                <a:solidFill>
                  <a:schemeClr val="dk1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109" name="Google Shape;109;p17"/>
          <p:cNvSpPr txBox="1"/>
          <p:nvPr>
            <p:ph idx="6" type="body"/>
          </p:nvPr>
        </p:nvSpPr>
        <p:spPr>
          <a:xfrm>
            <a:off x="8051801" y="2904565"/>
            <a:ext cx="3456432" cy="33141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110" name="Google Shape;110;p17"/>
          <p:cNvSpPr txBox="1"/>
          <p:nvPr>
            <p:ph idx="10" type="dt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1" name="Google Shape;111;p17"/>
          <p:cNvSpPr txBox="1"/>
          <p:nvPr>
            <p:ph idx="11" type="ftr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2" name="Google Shape;112;p17"/>
          <p:cNvSpPr txBox="1"/>
          <p:nvPr>
            <p:ph idx="12" type="sldNum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 Picture Column">
  <p:cSld name="3 Picture Column"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18"/>
          <p:cNvSpPr txBox="1"/>
          <p:nvPr>
            <p:ph type="title"/>
          </p:nvPr>
        </p:nvSpPr>
        <p:spPr>
          <a:xfrm>
            <a:off x="2895600" y="762000"/>
            <a:ext cx="8610599" cy="1295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5" name="Google Shape;115;p18"/>
          <p:cNvSpPr txBox="1"/>
          <p:nvPr>
            <p:ph idx="1" type="body"/>
          </p:nvPr>
        </p:nvSpPr>
        <p:spPr>
          <a:xfrm>
            <a:off x="688618" y="4191000"/>
            <a:ext cx="3451582" cy="68276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0" sz="2400">
                <a:solidFill>
                  <a:schemeClr val="dk1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116" name="Google Shape;116;p18"/>
          <p:cNvSpPr/>
          <p:nvPr>
            <p:ph idx="2" type="pic"/>
          </p:nvPr>
        </p:nvSpPr>
        <p:spPr>
          <a:xfrm>
            <a:off x="688618" y="2362200"/>
            <a:ext cx="3451582" cy="1524000"/>
          </a:xfrm>
          <a:prstGeom prst="roundRect">
            <a:avLst>
              <a:gd fmla="val 0" name="adj"/>
            </a:avLst>
          </a:prstGeom>
          <a:noFill/>
          <a:ln>
            <a:noFill/>
          </a:ln>
          <a:effectLst>
            <a:outerShdw blurRad="50800" rotWithShape="0" algn="tl" dir="5400000" dist="50800">
              <a:srgbClr val="000000">
                <a:alpha val="42745"/>
              </a:srgbClr>
            </a:outerShdw>
          </a:effectLst>
        </p:spPr>
      </p:sp>
      <p:sp>
        <p:nvSpPr>
          <p:cNvPr id="117" name="Google Shape;117;p18"/>
          <p:cNvSpPr txBox="1"/>
          <p:nvPr>
            <p:ph idx="3" type="body"/>
          </p:nvPr>
        </p:nvSpPr>
        <p:spPr>
          <a:xfrm>
            <a:off x="688618" y="4873764"/>
            <a:ext cx="3451582" cy="134492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118" name="Google Shape;118;p18"/>
          <p:cNvSpPr txBox="1"/>
          <p:nvPr>
            <p:ph idx="4" type="body"/>
          </p:nvPr>
        </p:nvSpPr>
        <p:spPr>
          <a:xfrm>
            <a:off x="4374263" y="4191000"/>
            <a:ext cx="3448935" cy="68276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0" sz="2400">
                <a:solidFill>
                  <a:schemeClr val="dk1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119" name="Google Shape;119;p18"/>
          <p:cNvSpPr/>
          <p:nvPr>
            <p:ph idx="5" type="pic"/>
          </p:nvPr>
        </p:nvSpPr>
        <p:spPr>
          <a:xfrm>
            <a:off x="4374263" y="2362200"/>
            <a:ext cx="3448936" cy="1524000"/>
          </a:xfrm>
          <a:prstGeom prst="roundRect">
            <a:avLst>
              <a:gd fmla="val 0" name="adj"/>
            </a:avLst>
          </a:prstGeom>
          <a:noFill/>
          <a:ln>
            <a:noFill/>
          </a:ln>
          <a:effectLst>
            <a:outerShdw blurRad="50800" rotWithShape="0" algn="tl" dir="5400000" dist="50800">
              <a:srgbClr val="000000">
                <a:alpha val="42745"/>
              </a:srgbClr>
            </a:outerShdw>
          </a:effectLst>
        </p:spPr>
      </p:sp>
      <p:sp>
        <p:nvSpPr>
          <p:cNvPr id="120" name="Google Shape;120;p18"/>
          <p:cNvSpPr txBox="1"/>
          <p:nvPr>
            <p:ph idx="6" type="body"/>
          </p:nvPr>
        </p:nvSpPr>
        <p:spPr>
          <a:xfrm>
            <a:off x="4374264" y="4873763"/>
            <a:ext cx="3448935" cy="134492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121" name="Google Shape;121;p18"/>
          <p:cNvSpPr txBox="1"/>
          <p:nvPr>
            <p:ph idx="7" type="body"/>
          </p:nvPr>
        </p:nvSpPr>
        <p:spPr>
          <a:xfrm>
            <a:off x="8049731" y="4191000"/>
            <a:ext cx="3456469" cy="68276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0" sz="2400">
                <a:solidFill>
                  <a:schemeClr val="dk1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122" name="Google Shape;122;p18"/>
          <p:cNvSpPr/>
          <p:nvPr>
            <p:ph idx="8" type="pic"/>
          </p:nvPr>
        </p:nvSpPr>
        <p:spPr>
          <a:xfrm>
            <a:off x="8049855" y="2362200"/>
            <a:ext cx="3447878" cy="1524000"/>
          </a:xfrm>
          <a:prstGeom prst="roundRect">
            <a:avLst>
              <a:gd fmla="val 0" name="adj"/>
            </a:avLst>
          </a:prstGeom>
          <a:noFill/>
          <a:ln>
            <a:noFill/>
          </a:ln>
          <a:effectLst>
            <a:outerShdw blurRad="50800" rotWithShape="0" algn="tl" dir="5400000" dist="50800">
              <a:srgbClr val="000000">
                <a:alpha val="42745"/>
              </a:srgbClr>
            </a:outerShdw>
          </a:effectLst>
        </p:spPr>
      </p:sp>
      <p:sp>
        <p:nvSpPr>
          <p:cNvPr id="123" name="Google Shape;123;p18"/>
          <p:cNvSpPr txBox="1"/>
          <p:nvPr>
            <p:ph idx="9" type="body"/>
          </p:nvPr>
        </p:nvSpPr>
        <p:spPr>
          <a:xfrm>
            <a:off x="8049731" y="4873761"/>
            <a:ext cx="3452445" cy="134492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124" name="Google Shape;124;p18"/>
          <p:cNvSpPr txBox="1"/>
          <p:nvPr>
            <p:ph idx="10" type="dt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5" name="Google Shape;125;p18"/>
          <p:cNvSpPr txBox="1"/>
          <p:nvPr>
            <p:ph idx="11" type="ftr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6" name="Google Shape;126;p18"/>
          <p:cNvSpPr txBox="1"/>
          <p:nvPr>
            <p:ph idx="12" type="sldNum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19"/>
          <p:cNvSpPr txBox="1"/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9" name="Google Shape;129;p19"/>
          <p:cNvSpPr txBox="1"/>
          <p:nvPr>
            <p:ph idx="1" type="body"/>
          </p:nvPr>
        </p:nvSpPr>
        <p:spPr>
          <a:xfrm rot="5400000">
            <a:off x="4083938" y="-1203579"/>
            <a:ext cx="4024125" cy="10820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30" name="Google Shape;130;p19"/>
          <p:cNvSpPr txBox="1"/>
          <p:nvPr>
            <p:ph idx="10" type="dt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1" name="Google Shape;131;p19"/>
          <p:cNvSpPr txBox="1"/>
          <p:nvPr>
            <p:ph idx="11" type="ftr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2" name="Google Shape;132;p19"/>
          <p:cNvSpPr txBox="1"/>
          <p:nvPr>
            <p:ph idx="12" type="sldNum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showMasterSp="0" type="vertTitleAndTx">
  <p:cSld name="VERTICAL_TITLE_AND_VERTICAL_TEXT"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3-HD-BTM.png" id="134" name="Google Shape;134;p2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4375150"/>
            <a:ext cx="12192000" cy="2482850"/>
          </a:xfrm>
          <a:prstGeom prst="rect">
            <a:avLst/>
          </a:prstGeom>
          <a:noFill/>
          <a:ln>
            <a:noFill/>
          </a:ln>
        </p:spPr>
      </p:pic>
      <p:sp>
        <p:nvSpPr>
          <p:cNvPr id="135" name="Google Shape;135;p20"/>
          <p:cNvSpPr txBox="1"/>
          <p:nvPr>
            <p:ph type="title"/>
          </p:nvPr>
        </p:nvSpPr>
        <p:spPr>
          <a:xfrm rot="5400000">
            <a:off x="8525934" y="1667933"/>
            <a:ext cx="3903133" cy="20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entury Gothic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6" name="Google Shape;136;p20"/>
          <p:cNvSpPr txBox="1"/>
          <p:nvPr>
            <p:ph idx="1" type="body"/>
          </p:nvPr>
        </p:nvSpPr>
        <p:spPr>
          <a:xfrm rot="5400000">
            <a:off x="3175000" y="-1405467"/>
            <a:ext cx="3903133" cy="82042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37" name="Google Shape;137;p20"/>
          <p:cNvSpPr txBox="1"/>
          <p:nvPr>
            <p:ph idx="10" type="dt"/>
          </p:nvPr>
        </p:nvSpPr>
        <p:spPr>
          <a:xfrm>
            <a:off x="7814452" y="379941"/>
            <a:ext cx="291084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8" name="Google Shape;138;p20"/>
          <p:cNvSpPr txBox="1"/>
          <p:nvPr>
            <p:ph idx="11" type="ftr"/>
          </p:nvPr>
        </p:nvSpPr>
        <p:spPr>
          <a:xfrm>
            <a:off x="685800" y="381000"/>
            <a:ext cx="699149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9" name="Google Shape;139;p20"/>
          <p:cNvSpPr txBox="1"/>
          <p:nvPr>
            <p:ph idx="12" type="sldNum"/>
          </p:nvPr>
        </p:nvSpPr>
        <p:spPr>
          <a:xfrm>
            <a:off x="10862452" y="381000"/>
            <a:ext cx="643748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5"/>
          <p:cNvSpPr txBox="1"/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" name="Google Shape;21;p5"/>
          <p:cNvSpPr txBox="1"/>
          <p:nvPr>
            <p:ph idx="1" type="body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0" type="dt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5"/>
          <p:cNvSpPr txBox="1"/>
          <p:nvPr>
            <p:ph idx="11" type="ftr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showMasterSp="0" type="secHead">
  <p:cSld name="SECTION_HEADER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3-HD-BTM.png" id="26" name="Google Shape;26;p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4375150"/>
            <a:ext cx="12192000" cy="2482850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Google Shape;27;p6"/>
          <p:cNvSpPr txBox="1"/>
          <p:nvPr>
            <p:ph type="title"/>
          </p:nvPr>
        </p:nvSpPr>
        <p:spPr>
          <a:xfrm>
            <a:off x="685800" y="753533"/>
            <a:ext cx="10820399" cy="280193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entury Gothic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" name="Google Shape;28;p6"/>
          <p:cNvSpPr txBox="1"/>
          <p:nvPr>
            <p:ph idx="1" type="body"/>
          </p:nvPr>
        </p:nvSpPr>
        <p:spPr>
          <a:xfrm>
            <a:off x="1024467" y="3641725"/>
            <a:ext cx="10490200" cy="9556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200"/>
              <a:buNone/>
              <a:defRPr sz="22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29" name="Google Shape;29;p6"/>
          <p:cNvSpPr txBox="1"/>
          <p:nvPr>
            <p:ph idx="10" type="dt"/>
          </p:nvPr>
        </p:nvSpPr>
        <p:spPr>
          <a:xfrm>
            <a:off x="7814452" y="381000"/>
            <a:ext cx="291084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" name="Google Shape;30;p6"/>
          <p:cNvSpPr txBox="1"/>
          <p:nvPr>
            <p:ph idx="11" type="ftr"/>
          </p:nvPr>
        </p:nvSpPr>
        <p:spPr>
          <a:xfrm>
            <a:off x="685800" y="381001"/>
            <a:ext cx="6991492" cy="36406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6"/>
          <p:cNvSpPr txBox="1"/>
          <p:nvPr>
            <p:ph idx="12" type="sldNum"/>
          </p:nvPr>
        </p:nvSpPr>
        <p:spPr>
          <a:xfrm>
            <a:off x="10862452" y="381000"/>
            <a:ext cx="643748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7"/>
          <p:cNvSpPr txBox="1"/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" name="Google Shape;34;p7"/>
          <p:cNvSpPr txBox="1"/>
          <p:nvPr>
            <p:ph idx="1" type="body"/>
          </p:nvPr>
        </p:nvSpPr>
        <p:spPr>
          <a:xfrm>
            <a:off x="685800" y="2194559"/>
            <a:ext cx="5334000" cy="4024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5" name="Google Shape;35;p7"/>
          <p:cNvSpPr txBox="1"/>
          <p:nvPr>
            <p:ph idx="2" type="body"/>
          </p:nvPr>
        </p:nvSpPr>
        <p:spPr>
          <a:xfrm>
            <a:off x="6172200" y="2194559"/>
            <a:ext cx="5334000" cy="4024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6" name="Google Shape;36;p7"/>
          <p:cNvSpPr txBox="1"/>
          <p:nvPr>
            <p:ph idx="10" type="dt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7" name="Google Shape;37;p7"/>
          <p:cNvSpPr txBox="1"/>
          <p:nvPr>
            <p:ph idx="11" type="ftr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7"/>
          <p:cNvSpPr txBox="1"/>
          <p:nvPr>
            <p:ph idx="12" type="sldNum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39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8"/>
          <p:cNvSpPr txBox="1"/>
          <p:nvPr>
            <p:ph type="title"/>
          </p:nvPr>
        </p:nvSpPr>
        <p:spPr>
          <a:xfrm>
            <a:off x="2895600" y="762000"/>
            <a:ext cx="8610600" cy="1295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1" name="Google Shape;41;p8"/>
          <p:cNvSpPr txBox="1"/>
          <p:nvPr>
            <p:ph idx="1" type="body"/>
          </p:nvPr>
        </p:nvSpPr>
        <p:spPr>
          <a:xfrm>
            <a:off x="914409" y="2183802"/>
            <a:ext cx="5079991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b="0" sz="2800">
                <a:solidFill>
                  <a:schemeClr val="dk1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2" name="Google Shape;42;p8"/>
          <p:cNvSpPr txBox="1"/>
          <p:nvPr>
            <p:ph idx="2" type="body"/>
          </p:nvPr>
        </p:nvSpPr>
        <p:spPr>
          <a:xfrm>
            <a:off x="685800" y="3132666"/>
            <a:ext cx="5311775" cy="308601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3" name="Google Shape;43;p8"/>
          <p:cNvSpPr txBox="1"/>
          <p:nvPr>
            <p:ph idx="3" type="body"/>
          </p:nvPr>
        </p:nvSpPr>
        <p:spPr>
          <a:xfrm>
            <a:off x="6400800" y="2183802"/>
            <a:ext cx="5105400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b="0" sz="2800">
                <a:solidFill>
                  <a:schemeClr val="dk1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4" name="Google Shape;44;p8"/>
          <p:cNvSpPr txBox="1"/>
          <p:nvPr>
            <p:ph idx="4" type="body"/>
          </p:nvPr>
        </p:nvSpPr>
        <p:spPr>
          <a:xfrm>
            <a:off x="6172200" y="3132666"/>
            <a:ext cx="5334000" cy="308601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5" name="Google Shape;45;p8"/>
          <p:cNvSpPr txBox="1"/>
          <p:nvPr>
            <p:ph idx="10" type="dt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6" name="Google Shape;46;p8"/>
          <p:cNvSpPr txBox="1"/>
          <p:nvPr>
            <p:ph idx="11" type="ftr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8"/>
          <p:cNvSpPr txBox="1"/>
          <p:nvPr>
            <p:ph idx="12" type="sldNum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9"/>
          <p:cNvSpPr txBox="1"/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0" name="Google Shape;50;p9"/>
          <p:cNvSpPr txBox="1"/>
          <p:nvPr>
            <p:ph idx="10" type="dt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9"/>
          <p:cNvSpPr txBox="1"/>
          <p:nvPr>
            <p:ph idx="11" type="ftr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9"/>
          <p:cNvSpPr txBox="1"/>
          <p:nvPr>
            <p:ph idx="12" type="sldNum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0"/>
          <p:cNvSpPr txBox="1"/>
          <p:nvPr>
            <p:ph idx="10" type="dt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5" name="Google Shape;55;p10"/>
          <p:cNvSpPr txBox="1"/>
          <p:nvPr>
            <p:ph idx="11" type="ftr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10"/>
          <p:cNvSpPr txBox="1"/>
          <p:nvPr>
            <p:ph idx="12" type="sldNum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1"/>
          <p:cNvSpPr txBox="1"/>
          <p:nvPr>
            <p:ph type="title"/>
          </p:nvPr>
        </p:nvSpPr>
        <p:spPr>
          <a:xfrm>
            <a:off x="685800" y="1524000"/>
            <a:ext cx="4114800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entury Gothic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11"/>
          <p:cNvSpPr txBox="1"/>
          <p:nvPr>
            <p:ph idx="1" type="body"/>
          </p:nvPr>
        </p:nvSpPr>
        <p:spPr>
          <a:xfrm>
            <a:off x="4995582" y="746759"/>
            <a:ext cx="6510618" cy="54719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0" name="Google Shape;60;p11"/>
          <p:cNvSpPr txBox="1"/>
          <p:nvPr>
            <p:ph idx="2" type="body"/>
          </p:nvPr>
        </p:nvSpPr>
        <p:spPr>
          <a:xfrm>
            <a:off x="685800" y="3124199"/>
            <a:ext cx="4114800" cy="309448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1" name="Google Shape;61;p11"/>
          <p:cNvSpPr txBox="1"/>
          <p:nvPr>
            <p:ph idx="10" type="dt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2" name="Google Shape;62;p11"/>
          <p:cNvSpPr txBox="1"/>
          <p:nvPr>
            <p:ph idx="11" type="ftr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11"/>
          <p:cNvSpPr txBox="1"/>
          <p:nvPr>
            <p:ph idx="12" type="sldNum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2"/>
          <p:cNvSpPr txBox="1"/>
          <p:nvPr>
            <p:ph type="title"/>
          </p:nvPr>
        </p:nvSpPr>
        <p:spPr>
          <a:xfrm>
            <a:off x="685800" y="1524000"/>
            <a:ext cx="6873240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entury Gothic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12"/>
          <p:cNvSpPr/>
          <p:nvPr>
            <p:ph idx="2" type="pic"/>
          </p:nvPr>
        </p:nvSpPr>
        <p:spPr>
          <a:xfrm>
            <a:off x="7861238" y="751241"/>
            <a:ext cx="3644962" cy="5467443"/>
          </a:xfrm>
          <a:prstGeom prst="rect">
            <a:avLst/>
          </a:prstGeom>
          <a:noFill/>
          <a:ln>
            <a:noFill/>
          </a:ln>
        </p:spPr>
      </p:sp>
      <p:sp>
        <p:nvSpPr>
          <p:cNvPr id="67" name="Google Shape;67;p12"/>
          <p:cNvSpPr txBox="1"/>
          <p:nvPr>
            <p:ph idx="1" type="body"/>
          </p:nvPr>
        </p:nvSpPr>
        <p:spPr>
          <a:xfrm>
            <a:off x="685800" y="3124199"/>
            <a:ext cx="6873240" cy="309448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8" name="Google Shape;68;p12"/>
          <p:cNvSpPr txBox="1"/>
          <p:nvPr>
            <p:ph idx="10" type="dt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9" name="Google Shape;69;p12"/>
          <p:cNvSpPr txBox="1"/>
          <p:nvPr>
            <p:ph idx="11" type="ftr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12"/>
          <p:cNvSpPr txBox="1"/>
          <p:nvPr>
            <p:ph idx="12" type="sldNum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1.xml"/><Relationship Id="rId1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9" Type="http://schemas.openxmlformats.org/officeDocument/2006/relationships/slideLayout" Target="../slideLayouts/slideLayout8.xml"/><Relationship Id="rId15" Type="http://schemas.openxmlformats.org/officeDocument/2006/relationships/slideLayout" Target="../slideLayouts/slideLayout14.xml"/><Relationship Id="rId14" Type="http://schemas.openxmlformats.org/officeDocument/2006/relationships/slideLayout" Target="../slideLayouts/slideLayout13.xml"/><Relationship Id="rId17" Type="http://schemas.openxmlformats.org/officeDocument/2006/relationships/slideLayout" Target="../slideLayouts/slideLayout16.xml"/><Relationship Id="rId16" Type="http://schemas.openxmlformats.org/officeDocument/2006/relationships/slideLayout" Target="../slideLayouts/slideLayout15.xml"/><Relationship Id="rId5" Type="http://schemas.openxmlformats.org/officeDocument/2006/relationships/slideLayout" Target="../slideLayouts/slideLayout4.xml"/><Relationship Id="rId19" Type="http://schemas.openxmlformats.org/officeDocument/2006/relationships/theme" Target="../theme/theme2.xml"/><Relationship Id="rId6" Type="http://schemas.openxmlformats.org/officeDocument/2006/relationships/slideLayout" Target="../slideLayouts/slideLayout5.xml"/><Relationship Id="rId18" Type="http://schemas.openxmlformats.org/officeDocument/2006/relationships/slideLayout" Target="../slideLayouts/slideLayout17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3-HD-TOP.png" id="6" name="Google Shape;6;p3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0" y="0"/>
            <a:ext cx="12192000" cy="144145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7;p3"/>
          <p:cNvSpPr txBox="1"/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entury Gothic"/>
              <a:buNone/>
              <a:defRPr b="0" i="0" sz="40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8" name="Google Shape;8;p3"/>
          <p:cNvSpPr txBox="1"/>
          <p:nvPr>
            <p:ph idx="1" type="body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683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•"/>
              <a:defRPr b="0" i="0" sz="22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355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-3429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-3302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-3302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-3302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-3302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-3302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-3302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9" name="Google Shape;9;p3"/>
          <p:cNvSpPr txBox="1"/>
          <p:nvPr>
            <p:ph idx="10" type="dt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050" u="none" cap="none" strike="noStrik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10" name="Google Shape;10;p3"/>
          <p:cNvSpPr txBox="1"/>
          <p:nvPr>
            <p:ph idx="11" type="ftr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050" u="none" cap="none" strike="noStrik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11" name="Google Shape;11;p3"/>
          <p:cNvSpPr txBox="1"/>
          <p:nvPr>
            <p:ph idx="12" type="sldNum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050" u="none" cap="none" strike="noStrik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050" u="none" cap="none" strike="noStrik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050" u="none" cap="none" strike="noStrik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050" u="none" cap="none" strike="noStrik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050" u="none" cap="none" strike="noStrik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050" u="none" cap="none" strike="noStrik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050" u="none" cap="none" strike="noStrik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050" u="none" cap="none" strike="noStrik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050" u="none" cap="none" strike="noStrik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hyperlink" Target="http://drive.google.com/file/d/1hE6zRNZCcMkWc3WyTDqPaVnD9NIrlSfa/view" TargetMode="External"/><Relationship Id="rId4" Type="http://schemas.openxmlformats.org/officeDocument/2006/relationships/image" Target="../media/image10.jpg"/><Relationship Id="rId5" Type="http://schemas.openxmlformats.org/officeDocument/2006/relationships/hyperlink" Target="http://drive.google.com/file/d/1IpzN29CVunxzXpeBLA39y1SGVIb4Cupx/view" TargetMode="External"/><Relationship Id="rId6" Type="http://schemas.openxmlformats.org/officeDocument/2006/relationships/image" Target="../media/image14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4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0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3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7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8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2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6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1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5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8.png"/><Relationship Id="rId4" Type="http://schemas.openxmlformats.org/officeDocument/2006/relationships/image" Target="../media/image9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3.png"/><Relationship Id="rId4" Type="http://schemas.openxmlformats.org/officeDocument/2006/relationships/image" Target="../media/image11.png"/><Relationship Id="rId5" Type="http://schemas.openxmlformats.org/officeDocument/2006/relationships/image" Target="../media/image4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5.jpg"/><Relationship Id="rId4" Type="http://schemas.openxmlformats.org/officeDocument/2006/relationships/image" Target="../media/image7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5.png"/><Relationship Id="rId4" Type="http://schemas.openxmlformats.org/officeDocument/2006/relationships/image" Target="../media/image6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2.jp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1"/>
          <p:cNvSpPr txBox="1"/>
          <p:nvPr>
            <p:ph type="ctrTitle"/>
          </p:nvPr>
        </p:nvSpPr>
        <p:spPr>
          <a:xfrm>
            <a:off x="1371600" y="1803405"/>
            <a:ext cx="9448800" cy="1825096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entury Gothic"/>
              <a:buNone/>
            </a:pPr>
            <a:r>
              <a:rPr lang="en-US"/>
              <a:t>QUANTUM ION JUNCTION TRAP</a:t>
            </a:r>
            <a:endParaRPr/>
          </a:p>
        </p:txBody>
      </p:sp>
      <p:sp>
        <p:nvSpPr>
          <p:cNvPr id="145" name="Google Shape;145;p1"/>
          <p:cNvSpPr txBox="1"/>
          <p:nvPr>
            <p:ph idx="1" type="subTitle"/>
          </p:nvPr>
        </p:nvSpPr>
        <p:spPr>
          <a:xfrm>
            <a:off x="1371600" y="3632200"/>
            <a:ext cx="9448800" cy="1120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2500" lnSpcReduction="2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US"/>
              <a:t>Group Members: Robert Laskey, Ezra Manus, Calvin Mitchell, Andrew Wilken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US"/>
              <a:t>Advisor: Durga Paudyal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US"/>
              <a:t>Clients: Gavin Nop, Jonathan Smith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g2d0353b3b87_2_18"/>
          <p:cNvSpPr txBox="1"/>
          <p:nvPr>
            <p:ph type="title"/>
          </p:nvPr>
        </p:nvSpPr>
        <p:spPr>
          <a:xfrm>
            <a:off x="2895600" y="764373"/>
            <a:ext cx="8610600" cy="12930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Particle Movement</a:t>
            </a:r>
            <a:endParaRPr/>
          </a:p>
        </p:txBody>
      </p:sp>
      <p:sp>
        <p:nvSpPr>
          <p:cNvPr id="211" name="Google Shape;211;g2d0353b3b87_2_18"/>
          <p:cNvSpPr txBox="1"/>
          <p:nvPr>
            <p:ph idx="1" type="body"/>
          </p:nvPr>
        </p:nvSpPr>
        <p:spPr>
          <a:xfrm>
            <a:off x="685800" y="2194550"/>
            <a:ext cx="5088000" cy="40134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Here, we see a video of particle movement, as it </a:t>
            </a:r>
            <a:r>
              <a:rPr lang="en-US"/>
              <a:t>oscillates</a:t>
            </a:r>
            <a:r>
              <a:rPr lang="en-US"/>
              <a:t> back and forth, at an ideal frequency range</a:t>
            </a:r>
            <a:endParaRPr/>
          </a:p>
        </p:txBody>
      </p:sp>
      <p:pic>
        <p:nvPicPr>
          <p:cNvPr id="212" name="Google Shape;212;g2d0353b3b87_2_18" title="March27.MP4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387300" y="2194550"/>
            <a:ext cx="2444425" cy="4345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" name="Google Shape;213;g2d0353b3b87_2_18" title="IMG_2666.mov">
            <a:hlinkClick r:id="rId5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704270" y="2194550"/>
            <a:ext cx="2444425" cy="43456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2cf89857ea2_0_16"/>
          <p:cNvSpPr txBox="1"/>
          <p:nvPr>
            <p:ph type="title"/>
          </p:nvPr>
        </p:nvSpPr>
        <p:spPr>
          <a:xfrm>
            <a:off x="2895600" y="764373"/>
            <a:ext cx="8610600" cy="12930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Iteration 2 - Wooden Base</a:t>
            </a:r>
            <a:endParaRPr/>
          </a:p>
        </p:txBody>
      </p:sp>
      <p:sp>
        <p:nvSpPr>
          <p:cNvPr id="219" name="Google Shape;219;g2cf89857ea2_0_16"/>
          <p:cNvSpPr txBox="1"/>
          <p:nvPr>
            <p:ph idx="1" type="body"/>
          </p:nvPr>
        </p:nvSpPr>
        <p:spPr>
          <a:xfrm>
            <a:off x="685800" y="2165375"/>
            <a:ext cx="7834200" cy="4024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Motivations: It was possible particles were attracted to the foam base.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Observations: Particles Movement increased slightly</a:t>
            </a:r>
            <a:endParaRPr/>
          </a:p>
        </p:txBody>
      </p:sp>
      <p:sp>
        <p:nvSpPr>
          <p:cNvPr id="220" name="Google Shape;220;g2cf89857ea2_0_16"/>
          <p:cNvSpPr txBox="1"/>
          <p:nvPr>
            <p:ph idx="1" type="body"/>
          </p:nvPr>
        </p:nvSpPr>
        <p:spPr>
          <a:xfrm>
            <a:off x="9468575" y="2165379"/>
            <a:ext cx="1089000" cy="4764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Setup:</a:t>
            </a:r>
            <a:endParaRPr/>
          </a:p>
        </p:txBody>
      </p:sp>
      <p:pic>
        <p:nvPicPr>
          <p:cNvPr id="221" name="Google Shape;221;g2cf89857ea2_0_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06271" y="2999600"/>
            <a:ext cx="3613618" cy="27102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2cf89857ea2_0_24"/>
          <p:cNvSpPr txBox="1"/>
          <p:nvPr>
            <p:ph type="title"/>
          </p:nvPr>
        </p:nvSpPr>
        <p:spPr>
          <a:xfrm>
            <a:off x="2895600" y="764373"/>
            <a:ext cx="8610600" cy="12930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Iteration 3 - </a:t>
            </a:r>
            <a:r>
              <a:rPr lang="en-US"/>
              <a:t>Teflon</a:t>
            </a:r>
            <a:r>
              <a:rPr lang="en-US"/>
              <a:t> Rod</a:t>
            </a:r>
            <a:endParaRPr/>
          </a:p>
        </p:txBody>
      </p:sp>
      <p:sp>
        <p:nvSpPr>
          <p:cNvPr id="227" name="Google Shape;227;g2cf89857ea2_0_24"/>
          <p:cNvSpPr txBox="1"/>
          <p:nvPr>
            <p:ph idx="1" type="body"/>
          </p:nvPr>
        </p:nvSpPr>
        <p:spPr>
          <a:xfrm>
            <a:off x="685800" y="2165375"/>
            <a:ext cx="7834200" cy="4024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Motivations: To increase charge density, a teflon rod is an ideal method to reach high static charges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Observations: There was a marked increase in the static charge of particles - </a:t>
            </a:r>
            <a:r>
              <a:rPr lang="en-US"/>
              <a:t>unclear</a:t>
            </a:r>
            <a:r>
              <a:rPr lang="en-US"/>
              <a:t> if movement increased due to the change</a:t>
            </a:r>
            <a:endParaRPr/>
          </a:p>
        </p:txBody>
      </p:sp>
      <p:sp>
        <p:nvSpPr>
          <p:cNvPr id="228" name="Google Shape;228;g2cf89857ea2_0_24"/>
          <p:cNvSpPr txBox="1"/>
          <p:nvPr>
            <p:ph idx="1" type="body"/>
          </p:nvPr>
        </p:nvSpPr>
        <p:spPr>
          <a:xfrm>
            <a:off x="9468575" y="2165375"/>
            <a:ext cx="1537500" cy="4764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Change</a:t>
            </a:r>
            <a:r>
              <a:rPr lang="en-US"/>
              <a:t>:</a:t>
            </a:r>
            <a:endParaRPr/>
          </a:p>
        </p:txBody>
      </p:sp>
      <p:pic>
        <p:nvPicPr>
          <p:cNvPr id="229" name="Google Shape;229;g2cf89857ea2_0_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980525" y="2641779"/>
            <a:ext cx="2513599" cy="33514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g2cf89857ea2_0_34"/>
          <p:cNvSpPr txBox="1"/>
          <p:nvPr>
            <p:ph type="title"/>
          </p:nvPr>
        </p:nvSpPr>
        <p:spPr>
          <a:xfrm>
            <a:off x="2895600" y="764373"/>
            <a:ext cx="8610600" cy="12930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Iteration 4 - Flour</a:t>
            </a:r>
            <a:endParaRPr/>
          </a:p>
        </p:txBody>
      </p:sp>
      <p:sp>
        <p:nvSpPr>
          <p:cNvPr id="235" name="Google Shape;235;g2cf89857ea2_0_34"/>
          <p:cNvSpPr txBox="1"/>
          <p:nvPr>
            <p:ph idx="1" type="body"/>
          </p:nvPr>
        </p:nvSpPr>
        <p:spPr>
          <a:xfrm>
            <a:off x="685800" y="2165375"/>
            <a:ext cx="7834200" cy="4024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Motivations: It was possible the styrofoam pieces were too large to hold in the saddle point. Flour is reasonably chargeable and much smaller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Observations: There was a marked increase in the static charge of particles - unclear if movement increased due to the change</a:t>
            </a:r>
            <a:endParaRPr/>
          </a:p>
        </p:txBody>
      </p:sp>
      <p:sp>
        <p:nvSpPr>
          <p:cNvPr id="236" name="Google Shape;236;g2cf89857ea2_0_34"/>
          <p:cNvSpPr txBox="1"/>
          <p:nvPr>
            <p:ph idx="1" type="body"/>
          </p:nvPr>
        </p:nvSpPr>
        <p:spPr>
          <a:xfrm>
            <a:off x="9468575" y="2165375"/>
            <a:ext cx="1537500" cy="4764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Change:</a:t>
            </a:r>
            <a:endParaRPr/>
          </a:p>
        </p:txBody>
      </p:sp>
      <p:pic>
        <p:nvPicPr>
          <p:cNvPr id="237" name="Google Shape;237;g2cf89857ea2_0_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770538" y="2641775"/>
            <a:ext cx="2933568" cy="39114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g2cf89857ea2_0_42"/>
          <p:cNvSpPr txBox="1"/>
          <p:nvPr>
            <p:ph type="title"/>
          </p:nvPr>
        </p:nvSpPr>
        <p:spPr>
          <a:xfrm>
            <a:off x="2895600" y="764373"/>
            <a:ext cx="8610600" cy="12930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Iteration 5 - Lycopodium Powder</a:t>
            </a:r>
            <a:endParaRPr/>
          </a:p>
        </p:txBody>
      </p:sp>
      <p:sp>
        <p:nvSpPr>
          <p:cNvPr id="243" name="Google Shape;243;g2cf89857ea2_0_42"/>
          <p:cNvSpPr txBox="1"/>
          <p:nvPr>
            <p:ph idx="1" type="body"/>
          </p:nvPr>
        </p:nvSpPr>
        <p:spPr>
          <a:xfrm>
            <a:off x="685800" y="2165375"/>
            <a:ext cx="7834200" cy="4024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Motivations: Lycopodium powder has an exceptionally high charge/mass ratio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Observations: There was not a visible difference in charge with flour</a:t>
            </a:r>
            <a:endParaRPr/>
          </a:p>
        </p:txBody>
      </p:sp>
      <p:sp>
        <p:nvSpPr>
          <p:cNvPr id="244" name="Google Shape;244;g2cf89857ea2_0_42"/>
          <p:cNvSpPr txBox="1"/>
          <p:nvPr>
            <p:ph idx="1" type="body"/>
          </p:nvPr>
        </p:nvSpPr>
        <p:spPr>
          <a:xfrm>
            <a:off x="9468575" y="2165375"/>
            <a:ext cx="1537500" cy="4764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Change:</a:t>
            </a:r>
            <a:endParaRPr/>
          </a:p>
        </p:txBody>
      </p:sp>
      <p:pic>
        <p:nvPicPr>
          <p:cNvPr id="245" name="Google Shape;245;g2cf89857ea2_0_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770538" y="2641775"/>
            <a:ext cx="2933568" cy="39114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g2cf89857ea2_0_49"/>
          <p:cNvSpPr txBox="1"/>
          <p:nvPr>
            <p:ph type="title"/>
          </p:nvPr>
        </p:nvSpPr>
        <p:spPr>
          <a:xfrm>
            <a:off x="2895600" y="764373"/>
            <a:ext cx="8610600" cy="12930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Iteration 6 - Laser Illumination</a:t>
            </a:r>
            <a:endParaRPr/>
          </a:p>
        </p:txBody>
      </p:sp>
      <p:sp>
        <p:nvSpPr>
          <p:cNvPr id="251" name="Google Shape;251;g2cf89857ea2_0_49"/>
          <p:cNvSpPr txBox="1"/>
          <p:nvPr>
            <p:ph idx="1" type="body"/>
          </p:nvPr>
        </p:nvSpPr>
        <p:spPr>
          <a:xfrm>
            <a:off x="685800" y="2165375"/>
            <a:ext cx="7834200" cy="4024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Motivations: It was possible that particles were being trapped, but too small to see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Observations: It was significantly easier to view particles</a:t>
            </a:r>
            <a:endParaRPr/>
          </a:p>
        </p:txBody>
      </p:sp>
      <p:sp>
        <p:nvSpPr>
          <p:cNvPr id="252" name="Google Shape;252;g2cf89857ea2_0_49"/>
          <p:cNvSpPr txBox="1"/>
          <p:nvPr>
            <p:ph idx="1" type="body"/>
          </p:nvPr>
        </p:nvSpPr>
        <p:spPr>
          <a:xfrm>
            <a:off x="9468575" y="2165375"/>
            <a:ext cx="1537500" cy="4764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Change:</a:t>
            </a:r>
            <a:endParaRPr/>
          </a:p>
        </p:txBody>
      </p:sp>
      <p:pic>
        <p:nvPicPr>
          <p:cNvPr id="253" name="Google Shape;253;g2cf89857ea2_0_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672400" y="2794175"/>
            <a:ext cx="2933568" cy="39114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g2cf89857ea2_0_57"/>
          <p:cNvSpPr txBox="1"/>
          <p:nvPr>
            <p:ph type="title"/>
          </p:nvPr>
        </p:nvSpPr>
        <p:spPr>
          <a:xfrm>
            <a:off x="2895600" y="764373"/>
            <a:ext cx="8610600" cy="12930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Iteration 7 - DC Electrode</a:t>
            </a:r>
            <a:endParaRPr/>
          </a:p>
        </p:txBody>
      </p:sp>
      <p:sp>
        <p:nvSpPr>
          <p:cNvPr id="259" name="Google Shape;259;g2cf89857ea2_0_57"/>
          <p:cNvSpPr txBox="1"/>
          <p:nvPr>
            <p:ph idx="1" type="body"/>
          </p:nvPr>
        </p:nvSpPr>
        <p:spPr>
          <a:xfrm>
            <a:off x="685800" y="2165375"/>
            <a:ext cx="7834200" cy="4024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Motivations: It is not theoretically necessary, but a DC Electrode can help keep particles suspended vertically.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Observations: Testing was unable to be performed - during the safety check, we were unable to avoid arcing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Note: Arcing is attributed to being unable to get a clean cut on a piece that thin</a:t>
            </a:r>
            <a:endParaRPr/>
          </a:p>
        </p:txBody>
      </p:sp>
      <p:sp>
        <p:nvSpPr>
          <p:cNvPr id="260" name="Google Shape;260;g2cf89857ea2_0_57"/>
          <p:cNvSpPr txBox="1"/>
          <p:nvPr>
            <p:ph idx="1" type="body"/>
          </p:nvPr>
        </p:nvSpPr>
        <p:spPr>
          <a:xfrm>
            <a:off x="9468575" y="2165375"/>
            <a:ext cx="1537500" cy="4764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Change:</a:t>
            </a:r>
            <a:endParaRPr/>
          </a:p>
        </p:txBody>
      </p:sp>
      <p:pic>
        <p:nvPicPr>
          <p:cNvPr id="261" name="Google Shape;261;g2cf89857ea2_0_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770538" y="2569150"/>
            <a:ext cx="2933568" cy="3911424"/>
          </a:xfrm>
          <a:prstGeom prst="rect">
            <a:avLst/>
          </a:prstGeom>
          <a:noFill/>
          <a:ln>
            <a:noFill/>
          </a:ln>
        </p:spPr>
      </p:pic>
      <p:sp>
        <p:nvSpPr>
          <p:cNvPr id="262" name="Google Shape;262;g2cf89857ea2_0_57"/>
          <p:cNvSpPr/>
          <p:nvPr/>
        </p:nvSpPr>
        <p:spPr>
          <a:xfrm>
            <a:off x="10213625" y="5918675"/>
            <a:ext cx="362100" cy="270900"/>
          </a:xfrm>
          <a:prstGeom prst="ellipse">
            <a:avLst/>
          </a:prstGeom>
          <a:noFill/>
          <a:ln cap="flat" cmpd="sng" w="762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accen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g2cf89857ea2_0_67"/>
          <p:cNvSpPr txBox="1"/>
          <p:nvPr>
            <p:ph type="title"/>
          </p:nvPr>
        </p:nvSpPr>
        <p:spPr>
          <a:xfrm>
            <a:off x="2895600" y="764373"/>
            <a:ext cx="8610600" cy="12930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Iteration 8 - </a:t>
            </a:r>
            <a:r>
              <a:rPr lang="en-US"/>
              <a:t>Perpendicular</a:t>
            </a:r>
            <a:r>
              <a:rPr lang="en-US"/>
              <a:t> Trap</a:t>
            </a:r>
            <a:endParaRPr/>
          </a:p>
        </p:txBody>
      </p:sp>
      <p:sp>
        <p:nvSpPr>
          <p:cNvPr id="268" name="Google Shape;268;g2cf89857ea2_0_67"/>
          <p:cNvSpPr txBox="1"/>
          <p:nvPr>
            <p:ph idx="1" type="body"/>
          </p:nvPr>
        </p:nvSpPr>
        <p:spPr>
          <a:xfrm>
            <a:off x="685800" y="2165375"/>
            <a:ext cx="7834200" cy="4024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Motivations: It is possible that the novel designs trapping force would be more significant, trapping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Observations: No marked Changes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9" name="Google Shape;269;g2cf89857ea2_0_67"/>
          <p:cNvSpPr txBox="1"/>
          <p:nvPr>
            <p:ph idx="1" type="body"/>
          </p:nvPr>
        </p:nvSpPr>
        <p:spPr>
          <a:xfrm>
            <a:off x="9468575" y="2165375"/>
            <a:ext cx="1537500" cy="4764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Change:</a:t>
            </a:r>
            <a:endParaRPr/>
          </a:p>
        </p:txBody>
      </p:sp>
      <p:sp>
        <p:nvSpPr>
          <p:cNvPr id="270" name="Google Shape;270;g2cf89857ea2_0_67"/>
          <p:cNvSpPr/>
          <p:nvPr/>
        </p:nvSpPr>
        <p:spPr>
          <a:xfrm>
            <a:off x="10213625" y="5918675"/>
            <a:ext cx="362100" cy="270900"/>
          </a:xfrm>
          <a:prstGeom prst="ellipse">
            <a:avLst/>
          </a:prstGeom>
          <a:noFill/>
          <a:ln cap="flat" cmpd="sng" w="762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accen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71" name="Google Shape;271;g2cf89857ea2_0_6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028737" y="2550700"/>
            <a:ext cx="2731882" cy="3638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g2cf89857ea2_0_75"/>
          <p:cNvSpPr txBox="1"/>
          <p:nvPr>
            <p:ph type="title"/>
          </p:nvPr>
        </p:nvSpPr>
        <p:spPr>
          <a:xfrm>
            <a:off x="2895600" y="764373"/>
            <a:ext cx="8610600" cy="12930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Iteration 9 - Memory Foam</a:t>
            </a:r>
            <a:endParaRPr/>
          </a:p>
        </p:txBody>
      </p:sp>
      <p:sp>
        <p:nvSpPr>
          <p:cNvPr id="277" name="Google Shape;277;g2cf89857ea2_0_75"/>
          <p:cNvSpPr txBox="1"/>
          <p:nvPr>
            <p:ph idx="1" type="body"/>
          </p:nvPr>
        </p:nvSpPr>
        <p:spPr>
          <a:xfrm>
            <a:off x="685800" y="2165375"/>
            <a:ext cx="7834200" cy="4024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Motivations: A Group member noticed at home that they were incredibly statically charged, and collected some for testing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Observations: The particles were very charged, and movement observed was roughly the same as styrofoam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8" name="Google Shape;278;g2cf89857ea2_0_75"/>
          <p:cNvSpPr txBox="1"/>
          <p:nvPr>
            <p:ph idx="1" type="body"/>
          </p:nvPr>
        </p:nvSpPr>
        <p:spPr>
          <a:xfrm>
            <a:off x="9468575" y="2165375"/>
            <a:ext cx="1537500" cy="4764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Change:</a:t>
            </a:r>
            <a:endParaRPr/>
          </a:p>
        </p:txBody>
      </p:sp>
      <p:pic>
        <p:nvPicPr>
          <p:cNvPr id="279" name="Google Shape;279;g2cf89857ea2_0_7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840588" y="2641775"/>
            <a:ext cx="2793474" cy="37246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g2cf89857ea2_0_0"/>
          <p:cNvSpPr txBox="1"/>
          <p:nvPr>
            <p:ph type="title"/>
          </p:nvPr>
        </p:nvSpPr>
        <p:spPr>
          <a:xfrm>
            <a:off x="2895600" y="764373"/>
            <a:ext cx="8610600" cy="12930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Final Iteration - Enclosure</a:t>
            </a:r>
            <a:endParaRPr/>
          </a:p>
        </p:txBody>
      </p:sp>
      <p:sp>
        <p:nvSpPr>
          <p:cNvPr id="285" name="Google Shape;285;g2cf89857ea2_0_0"/>
          <p:cNvSpPr txBox="1"/>
          <p:nvPr>
            <p:ph idx="1" type="body"/>
          </p:nvPr>
        </p:nvSpPr>
        <p:spPr>
          <a:xfrm>
            <a:off x="685800" y="2165375"/>
            <a:ext cx="6383700" cy="4024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 lnSpcReduction="10000"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Motivations: It was </a:t>
            </a:r>
            <a:r>
              <a:rPr lang="en-US"/>
              <a:t>possible</a:t>
            </a:r>
            <a:r>
              <a:rPr lang="en-US"/>
              <a:t> that the outside environment was causing too much influence, and the old cover was not large enough for the </a:t>
            </a:r>
            <a:r>
              <a:rPr lang="en-US"/>
              <a:t>perpendicular</a:t>
            </a:r>
            <a:r>
              <a:rPr lang="en-US"/>
              <a:t> trap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Observations: Particles were observed along laser path - odd behavior was observed but no particles were trapped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6" name="Google Shape;286;g2cf89857ea2_0_0"/>
          <p:cNvSpPr txBox="1"/>
          <p:nvPr>
            <p:ph idx="1" type="body"/>
          </p:nvPr>
        </p:nvSpPr>
        <p:spPr>
          <a:xfrm>
            <a:off x="9468575" y="2165379"/>
            <a:ext cx="1089000" cy="4764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Setup:</a:t>
            </a:r>
            <a:endParaRPr/>
          </a:p>
        </p:txBody>
      </p:sp>
      <p:pic>
        <p:nvPicPr>
          <p:cNvPr id="287" name="Google Shape;287;g2cf89857ea2_0_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62949" y="2868612"/>
            <a:ext cx="4550625" cy="25597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2"/>
          <p:cNvSpPr txBox="1"/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entury Gothic"/>
              <a:buNone/>
            </a:pPr>
            <a:r>
              <a:rPr lang="en-US"/>
              <a:t>Context on Qubits and Coherence Time for Trapped-Ion Quantum Computing</a:t>
            </a:r>
            <a:endParaRPr/>
          </a:p>
        </p:txBody>
      </p:sp>
      <p:sp>
        <p:nvSpPr>
          <p:cNvPr id="151" name="Google Shape;151;p2"/>
          <p:cNvSpPr txBox="1"/>
          <p:nvPr>
            <p:ph idx="1" type="body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lnSpcReduction="10000"/>
          </a:bodyPr>
          <a:lstStyle/>
          <a:p>
            <a:pPr indent="-3429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Hyperfine qubits are used for TIQC</a:t>
            </a:r>
            <a:endParaRPr/>
          </a:p>
          <a:p>
            <a:pPr indent="-342900" lvl="1" marL="9144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Hyperfine refers to when a single energy level is split into multiple smaller energy levels</a:t>
            </a:r>
            <a:endParaRPr/>
          </a:p>
          <a:p>
            <a:pPr indent="-342900" lvl="1" marL="9144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Qubit states are defined by the lower energy state (|0&gt;) and the higher energy state(</a:t>
            </a:r>
            <a:r>
              <a:rPr lang="en-US"/>
              <a:t>|1&gt;)</a:t>
            </a:r>
            <a:endParaRPr/>
          </a:p>
          <a:p>
            <a:pPr indent="-342900" lvl="1" marL="9144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These qubits are highly susceptible to environmental perturbations and must be adequately isolated</a:t>
            </a:r>
            <a:endParaRPr/>
          </a:p>
          <a:p>
            <a:pPr indent="-3429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Coherence time is a term used to express how long a qubit can maintain its state without losing its superposition (collapsing to initial state) due to </a:t>
            </a:r>
            <a:r>
              <a:rPr lang="en-US"/>
              <a:t>environmental</a:t>
            </a:r>
            <a:r>
              <a:rPr lang="en-US"/>
              <a:t> perturbations</a:t>
            </a:r>
            <a:endParaRPr/>
          </a:p>
          <a:p>
            <a:pPr indent="-3429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Extremely accurate lasers are used to perform splitting, state initialization, cooling, and gate operations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Need: Isolated qubit resistant to environmental effects while able to be manipulated by lasers</a:t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g26f3dd86a7a_0_10"/>
          <p:cNvSpPr txBox="1"/>
          <p:nvPr>
            <p:ph type="title"/>
          </p:nvPr>
        </p:nvSpPr>
        <p:spPr>
          <a:xfrm>
            <a:off x="2895600" y="764373"/>
            <a:ext cx="8610600" cy="12930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Possible Error Sources</a:t>
            </a:r>
            <a:endParaRPr/>
          </a:p>
        </p:txBody>
      </p:sp>
      <p:sp>
        <p:nvSpPr>
          <p:cNvPr id="293" name="Google Shape;293;g26f3dd86a7a_0_10"/>
          <p:cNvSpPr txBox="1"/>
          <p:nvPr>
            <p:ph idx="1" type="body"/>
          </p:nvPr>
        </p:nvSpPr>
        <p:spPr>
          <a:xfrm>
            <a:off x="685800" y="2194560"/>
            <a:ext cx="10820400" cy="4024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Transformer Voltage: It is possible that the transformer was unable to output a Voltage high enough, as it was capped at 3.5kV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Environmental</a:t>
            </a:r>
            <a:r>
              <a:rPr lang="en-US"/>
              <a:t>: It was impossible to control the movement of air, which could have led to pushing particles out of the saddle point, </a:t>
            </a:r>
            <a:r>
              <a:rPr lang="en-US"/>
              <a:t>and the humidity, which could significantly affect the static charge on the particles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Frequency: it is possible smaller particles were vibrating too fast to be trapped by a 60hz signal - they were </a:t>
            </a:r>
            <a:r>
              <a:rPr lang="en-US"/>
              <a:t>recorded</a:t>
            </a:r>
            <a:r>
              <a:rPr lang="en-US"/>
              <a:t> at 6hz, but there is a </a:t>
            </a:r>
            <a:r>
              <a:rPr lang="en-US" u="sng"/>
              <a:t>very</a:t>
            </a:r>
            <a:r>
              <a:rPr lang="en-US"/>
              <a:t> remote </a:t>
            </a:r>
            <a:r>
              <a:rPr lang="en-US"/>
              <a:t>possibility</a:t>
            </a:r>
            <a:r>
              <a:rPr lang="en-US"/>
              <a:t> aliasing caused an improper frequency to be measured.</a:t>
            </a:r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7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g2d0353b3b87_2_26"/>
          <p:cNvSpPr txBox="1"/>
          <p:nvPr>
            <p:ph type="title"/>
          </p:nvPr>
        </p:nvSpPr>
        <p:spPr>
          <a:xfrm>
            <a:off x="2895600" y="764373"/>
            <a:ext cx="8610600" cy="12930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Conclusion</a:t>
            </a:r>
            <a:endParaRPr/>
          </a:p>
        </p:txBody>
      </p:sp>
      <p:sp>
        <p:nvSpPr>
          <p:cNvPr id="299" name="Google Shape;299;g2d0353b3b87_2_26"/>
          <p:cNvSpPr txBox="1"/>
          <p:nvPr>
            <p:ph idx="1" type="body"/>
          </p:nvPr>
        </p:nvSpPr>
        <p:spPr>
          <a:xfrm>
            <a:off x="685800" y="2194560"/>
            <a:ext cx="10820400" cy="4024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We </a:t>
            </a:r>
            <a:r>
              <a:rPr lang="en-US"/>
              <a:t>succeeded</a:t>
            </a:r>
            <a:r>
              <a:rPr lang="en-US"/>
              <a:t> at our main goal of causing </a:t>
            </a:r>
            <a:r>
              <a:rPr lang="en-US"/>
              <a:t>oscillatory</a:t>
            </a:r>
            <a:r>
              <a:rPr lang="en-US"/>
              <a:t> </a:t>
            </a:r>
            <a:r>
              <a:rPr lang="en-US"/>
              <a:t>movement of particles with our trap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Unfortunately, we were unable to visibly see any lycopodium powder trapped with the use of laser light. 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We would like to highlight that our advisor and clients would like to file a patent for our design prototype capable of inducing oscillating movement.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26f83df865a_0_15"/>
          <p:cNvSpPr txBox="1"/>
          <p:nvPr>
            <p:ph type="title"/>
          </p:nvPr>
        </p:nvSpPr>
        <p:spPr>
          <a:xfrm>
            <a:off x="2895600" y="764373"/>
            <a:ext cx="8610600" cy="12930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Solution: Multi-level Ion trap device using a rare-earth qubit</a:t>
            </a:r>
            <a:endParaRPr/>
          </a:p>
        </p:txBody>
      </p:sp>
      <p:sp>
        <p:nvSpPr>
          <p:cNvPr id="157" name="Google Shape;157;g26f83df865a_0_15"/>
          <p:cNvSpPr txBox="1"/>
          <p:nvPr>
            <p:ph idx="1" type="body"/>
          </p:nvPr>
        </p:nvSpPr>
        <p:spPr>
          <a:xfrm>
            <a:off x="685800" y="2194560"/>
            <a:ext cx="10820400" cy="4024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457200" rtl="0" algn="l"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Rare-earth qubit (Erbium): Due to the band structure and unique energy band characteristics of </a:t>
            </a:r>
            <a:r>
              <a:rPr lang="en-US"/>
              <a:t>Erbium</a:t>
            </a:r>
            <a:r>
              <a:rPr lang="en-US"/>
              <a:t>, hyperfine splitting of specific energy levels allows surrounding energy levels to act as natural barriers to </a:t>
            </a:r>
            <a:r>
              <a:rPr lang="en-US"/>
              <a:t>environmental</a:t>
            </a:r>
            <a:r>
              <a:rPr lang="en-US"/>
              <a:t> perturbations such as changes in EM fields or light contamination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Implanting the ion within a crystal works but subjects the ion to crystal effects 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Using intentional </a:t>
            </a:r>
            <a:r>
              <a:rPr lang="en-US"/>
              <a:t>electric fields and finely tuned lasers, ions can be levitated and moved, allowing for extremely precise operations including cooling, entanglement, and gate operations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Expand upon the concept of a linear trap to create a dual trap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26f3dd86a7a_1_0"/>
          <p:cNvSpPr txBox="1"/>
          <p:nvPr>
            <p:ph type="title"/>
          </p:nvPr>
        </p:nvSpPr>
        <p:spPr>
          <a:xfrm>
            <a:off x="2895600" y="764373"/>
            <a:ext cx="8610600" cy="12930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Electromagnetic Field Theory (single level)</a:t>
            </a:r>
            <a:endParaRPr/>
          </a:p>
        </p:txBody>
      </p:sp>
      <p:pic>
        <p:nvPicPr>
          <p:cNvPr id="163" name="Google Shape;163;g26f3dd86a7a_1_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71200" y="2221700"/>
            <a:ext cx="8649600" cy="46363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g26f3dd86a7a_1_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39788" y="1750350"/>
            <a:ext cx="2205180" cy="18398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65" name="Google Shape;165;g26f3dd86a7a_1_0"/>
          <p:cNvCxnSpPr>
            <a:endCxn id="164" idx="2"/>
          </p:cNvCxnSpPr>
          <p:nvPr/>
        </p:nvCxnSpPr>
        <p:spPr>
          <a:xfrm flipH="1" rot="10800000">
            <a:off x="5690178" y="3590175"/>
            <a:ext cx="1252200" cy="659400"/>
          </a:xfrm>
          <a:prstGeom prst="straightConnector1">
            <a:avLst/>
          </a:prstGeom>
          <a:noFill/>
          <a:ln cap="flat" cmpd="sng" w="38100">
            <a:solidFill>
              <a:schemeClr val="dk1"/>
            </a:solidFill>
            <a:prstDash val="dashDot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26f83df865a_0_29"/>
          <p:cNvSpPr txBox="1"/>
          <p:nvPr>
            <p:ph type="title"/>
          </p:nvPr>
        </p:nvSpPr>
        <p:spPr>
          <a:xfrm>
            <a:off x="2895600" y="414623"/>
            <a:ext cx="8610600" cy="12930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Electromagnetic Field Theory (Dual level)</a:t>
            </a:r>
            <a:endParaRPr/>
          </a:p>
        </p:txBody>
      </p:sp>
      <p:pic>
        <p:nvPicPr>
          <p:cNvPr id="171" name="Google Shape;171;g26f83df865a_0_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1750" y="2057550"/>
            <a:ext cx="4996549" cy="3612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" name="Google Shape;172;g26f83df865a_0_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92262" y="1776237"/>
            <a:ext cx="3263954" cy="41752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" name="Google Shape;173;g26f83df865a_0_2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654149" y="2057550"/>
            <a:ext cx="3416081" cy="3612650"/>
          </a:xfrm>
          <a:prstGeom prst="rect">
            <a:avLst/>
          </a:prstGeom>
          <a:noFill/>
          <a:ln>
            <a:noFill/>
          </a:ln>
        </p:spPr>
      </p:pic>
      <p:sp>
        <p:nvSpPr>
          <p:cNvPr id="174" name="Google Shape;174;g26f83df865a_0_29"/>
          <p:cNvSpPr txBox="1"/>
          <p:nvPr>
            <p:ph idx="1" type="body"/>
          </p:nvPr>
        </p:nvSpPr>
        <p:spPr>
          <a:xfrm>
            <a:off x="1252050" y="6020125"/>
            <a:ext cx="9687900" cy="6855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 lnSpcReduction="10000"/>
          </a:bodyPr>
          <a:lstStyle/>
          <a:p>
            <a:pPr indent="0" lvl="0" marL="0" rtl="0" algn="ctr"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Our ultimate goal: Create a large-scale model of</a:t>
            </a:r>
            <a:r>
              <a:rPr lang="en-US"/>
              <a:t> this dual level trap design using human-manipulable materials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2d0353b3b87_2_32"/>
          <p:cNvSpPr txBox="1"/>
          <p:nvPr>
            <p:ph type="title"/>
          </p:nvPr>
        </p:nvSpPr>
        <p:spPr>
          <a:xfrm>
            <a:off x="2895600" y="764373"/>
            <a:ext cx="8610600" cy="12930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Our Goal</a:t>
            </a:r>
            <a:endParaRPr/>
          </a:p>
        </p:txBody>
      </p:sp>
      <p:sp>
        <p:nvSpPr>
          <p:cNvPr id="180" name="Google Shape;180;g2d0353b3b87_2_32"/>
          <p:cNvSpPr txBox="1"/>
          <p:nvPr>
            <p:ph idx="1" type="body"/>
          </p:nvPr>
        </p:nvSpPr>
        <p:spPr>
          <a:xfrm>
            <a:off x="685800" y="2194560"/>
            <a:ext cx="10820400" cy="4024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Our advisor and client described the goal of this project to build a dual-trap that is capable of inducing oscillating movement for a charged particle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Going into testing, we decided on using </a:t>
            </a:r>
            <a:r>
              <a:rPr lang="en-US"/>
              <a:t>styrofoam as our “charged particle”</a:t>
            </a:r>
            <a:r>
              <a:rPr lang="en-US"/>
              <a:t> 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26f3dd86a7a_0_5"/>
          <p:cNvSpPr txBox="1"/>
          <p:nvPr>
            <p:ph type="title"/>
          </p:nvPr>
        </p:nvSpPr>
        <p:spPr>
          <a:xfrm>
            <a:off x="2895600" y="764373"/>
            <a:ext cx="8610600" cy="12930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Variac Testing</a:t>
            </a:r>
            <a:endParaRPr/>
          </a:p>
        </p:txBody>
      </p:sp>
      <p:sp>
        <p:nvSpPr>
          <p:cNvPr id="186" name="Google Shape;186;g26f3dd86a7a_0_5"/>
          <p:cNvSpPr txBox="1"/>
          <p:nvPr>
            <p:ph idx="1" type="body"/>
          </p:nvPr>
        </p:nvSpPr>
        <p:spPr>
          <a:xfrm>
            <a:off x="685800" y="2194560"/>
            <a:ext cx="10820400" cy="4024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To test the Variac, we had to ensure that the output was constant and matched the voltage set</a:t>
            </a:r>
            <a:endParaRPr/>
          </a:p>
        </p:txBody>
      </p:sp>
      <p:pic>
        <p:nvPicPr>
          <p:cNvPr id="187" name="Google Shape;187;g26f3dd86a7a_0_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23825" y="3021326"/>
            <a:ext cx="4258950" cy="3197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" name="Google Shape;188;g26f3dd86a7a_0_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60725" y="3021325"/>
            <a:ext cx="3568900" cy="3197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2d0353b3b87_2_8"/>
          <p:cNvSpPr txBox="1"/>
          <p:nvPr>
            <p:ph type="title"/>
          </p:nvPr>
        </p:nvSpPr>
        <p:spPr>
          <a:xfrm>
            <a:off x="2895600" y="764373"/>
            <a:ext cx="8610600" cy="12930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Transformer</a:t>
            </a:r>
            <a:r>
              <a:rPr lang="en-US"/>
              <a:t> Testing</a:t>
            </a:r>
            <a:endParaRPr/>
          </a:p>
        </p:txBody>
      </p:sp>
      <p:sp>
        <p:nvSpPr>
          <p:cNvPr id="194" name="Google Shape;194;g2d0353b3b87_2_8"/>
          <p:cNvSpPr txBox="1"/>
          <p:nvPr>
            <p:ph idx="1" type="body"/>
          </p:nvPr>
        </p:nvSpPr>
        <p:spPr>
          <a:xfrm>
            <a:off x="685800" y="2194560"/>
            <a:ext cx="10820400" cy="4024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To test the Transformer, we input AC waves at 60hz with a variety of voltages a a sufficiently high loading</a:t>
            </a:r>
            <a:endParaRPr/>
          </a:p>
        </p:txBody>
      </p:sp>
      <p:pic>
        <p:nvPicPr>
          <p:cNvPr id="195" name="Google Shape;195;g2d0353b3b87_2_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03250" y="3301150"/>
            <a:ext cx="3722901" cy="2917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" name="Google Shape;196;g2d0353b3b87_2_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48950" y="3301150"/>
            <a:ext cx="4350312" cy="29175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g26f3dd86a7a_0_21"/>
          <p:cNvSpPr txBox="1"/>
          <p:nvPr>
            <p:ph type="title"/>
          </p:nvPr>
        </p:nvSpPr>
        <p:spPr>
          <a:xfrm>
            <a:off x="2895600" y="764373"/>
            <a:ext cx="8610600" cy="12930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Iteration 1 - Styrofoam Particles</a:t>
            </a:r>
            <a:endParaRPr/>
          </a:p>
        </p:txBody>
      </p:sp>
      <p:sp>
        <p:nvSpPr>
          <p:cNvPr id="202" name="Google Shape;202;g26f3dd86a7a_0_21"/>
          <p:cNvSpPr txBox="1"/>
          <p:nvPr>
            <p:ph idx="1" type="body"/>
          </p:nvPr>
        </p:nvSpPr>
        <p:spPr>
          <a:xfrm>
            <a:off x="685800" y="2165375"/>
            <a:ext cx="7834200" cy="4024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Observations: Particles were observed vibrating at 6hz, +/- 4hz.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Voltage was tested from 1600 to 3500V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Movement started at ~2880V, and maxed out at about 3400 V</a:t>
            </a:r>
            <a:endParaRPr/>
          </a:p>
        </p:txBody>
      </p:sp>
      <p:pic>
        <p:nvPicPr>
          <p:cNvPr id="203" name="Google Shape;203;g26f3dd86a7a_0_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519975" y="2601827"/>
            <a:ext cx="2986225" cy="3977650"/>
          </a:xfrm>
          <a:prstGeom prst="rect">
            <a:avLst/>
          </a:prstGeom>
          <a:noFill/>
          <a:ln>
            <a:noFill/>
          </a:ln>
        </p:spPr>
      </p:pic>
      <p:sp>
        <p:nvSpPr>
          <p:cNvPr id="204" name="Google Shape;204;g26f3dd86a7a_0_21"/>
          <p:cNvSpPr txBox="1"/>
          <p:nvPr>
            <p:ph idx="1" type="body"/>
          </p:nvPr>
        </p:nvSpPr>
        <p:spPr>
          <a:xfrm>
            <a:off x="9468575" y="2165379"/>
            <a:ext cx="1089000" cy="4764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Setup:</a:t>
            </a:r>
            <a:endParaRPr/>
          </a:p>
        </p:txBody>
      </p:sp>
      <p:pic>
        <p:nvPicPr>
          <p:cNvPr id="205" name="Google Shape;205;g26f3dd86a7a_0_21"/>
          <p:cNvPicPr preferRelativeResize="0"/>
          <p:nvPr/>
        </p:nvPicPr>
        <p:blipFill rotWithShape="1">
          <a:blip r:embed="rId4">
            <a:alphaModFix/>
          </a:blip>
          <a:srcRect b="15154" l="10668" r="26611" t="40077"/>
          <a:stretch/>
        </p:blipFill>
        <p:spPr>
          <a:xfrm rot="5400000">
            <a:off x="8498363" y="5704238"/>
            <a:ext cx="896875" cy="8535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Vapor Trail">
  <a:themeElements>
    <a:clrScheme name="Vapor Trail">
      <a:dk1>
        <a:srgbClr val="000000"/>
      </a:dk1>
      <a:lt1>
        <a:srgbClr val="FFFFFF"/>
      </a:lt1>
      <a:dk2>
        <a:srgbClr val="454545"/>
      </a:dk2>
      <a:lt2>
        <a:srgbClr val="DADADA"/>
      </a:lt2>
      <a:accent1>
        <a:srgbClr val="C4220D"/>
      </a:accent1>
      <a:accent2>
        <a:srgbClr val="EB7712"/>
      </a:accent2>
      <a:accent3>
        <a:srgbClr val="ECBD31"/>
      </a:accent3>
      <a:accent4>
        <a:srgbClr val="92CE4A"/>
      </a:accent4>
      <a:accent5>
        <a:srgbClr val="50CFB4"/>
      </a:accent5>
      <a:accent6>
        <a:srgbClr val="0D8EC5"/>
      </a:accent6>
      <a:hlink>
        <a:srgbClr val="EA5A0C"/>
      </a:hlink>
      <a:folHlink>
        <a:srgbClr val="F09D3A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2024-04-22T20:15:39Z</dcterms:created>
  <dc:creator>Mitchell, Calvin</dc:creator>
</cp:coreProperties>
</file>